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63" r:id="rId3"/>
    <p:sldId id="262" r:id="rId4"/>
    <p:sldId id="264" r:id="rId5"/>
    <p:sldId id="257" r:id="rId6"/>
    <p:sldId id="258" r:id="rId7"/>
    <p:sldId id="259" r:id="rId8"/>
    <p:sldId id="260" r:id="rId9"/>
    <p:sldId id="265" r:id="rId10"/>
    <p:sldId id="266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9847A0-2FA2-4520-BF73-AC3930851713}" type="datetimeFigureOut">
              <a:rPr lang="ru-RU" smtClean="0"/>
              <a:pPr/>
              <a:t>вс 21.11.21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C41C67-6E66-42C9-A01B-4EF3BD7C2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4643470"/>
          </a:xfrm>
        </p:spPr>
        <p:txBody>
          <a:bodyPr>
            <a:noAutofit/>
          </a:bodyPr>
          <a:lstStyle/>
          <a:p>
            <a:r>
              <a:rPr lang="ru-RU" b="0" i="1" dirty="0" smtClean="0">
                <a:solidFill>
                  <a:schemeClr val="bg1"/>
                </a:solidFill>
              </a:rPr>
              <a:t> </a:t>
            </a:r>
            <a:br>
              <a:rPr lang="ru-RU" b="0" i="1" dirty="0" smtClean="0">
                <a:solidFill>
                  <a:schemeClr val="bg1"/>
                </a:solidFill>
              </a:rPr>
            </a:br>
            <a:r>
              <a:rPr lang="ru-RU" b="0" i="1" dirty="0" smtClean="0">
                <a:solidFill>
                  <a:schemeClr val="bg1"/>
                </a:solidFill>
              </a:rPr>
              <a:t/>
            </a:r>
            <a:br>
              <a:rPr lang="ru-RU" b="0" i="1" dirty="0" smtClean="0">
                <a:solidFill>
                  <a:schemeClr val="bg1"/>
                </a:solidFill>
              </a:rPr>
            </a:br>
            <a:r>
              <a:rPr lang="ru-RU" b="0" i="1" dirty="0" smtClean="0">
                <a:solidFill>
                  <a:schemeClr val="bg1"/>
                </a:solidFill>
              </a:rPr>
              <a:t> </a:t>
            </a:r>
            <a:r>
              <a:rPr lang="ru-RU" sz="1600" b="0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b="0" i="1" dirty="0" smtClean="0">
                <a:solidFill>
                  <a:schemeClr val="bg1"/>
                </a:solidFill>
              </a:rPr>
              <a:t>«</a:t>
            </a:r>
            <a:r>
              <a:rPr lang="ru-RU" b="0" i="1" dirty="0" smtClean="0">
                <a:solidFill>
                  <a:schemeClr val="bg1"/>
                </a:solidFill>
                <a:latin typeface="+mn-lt"/>
              </a:rPr>
              <a:t>Карты </a:t>
            </a:r>
            <a:r>
              <a:rPr lang="ru-RU" b="0" i="1" dirty="0" err="1" smtClean="0">
                <a:solidFill>
                  <a:schemeClr val="bg1"/>
                </a:solidFill>
                <a:latin typeface="+mn-lt"/>
              </a:rPr>
              <a:t>Проппа</a:t>
            </a:r>
            <a:r>
              <a:rPr lang="ru-RU" b="0" i="1" dirty="0" smtClean="0">
                <a:solidFill>
                  <a:schemeClr val="bg1"/>
                </a:solidFill>
                <a:latin typeface="+mn-lt"/>
              </a:rPr>
              <a:t>,  как средство речевого развития детей».</a:t>
            </a:r>
            <a:r>
              <a:rPr lang="ru-RU" b="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+mn-lt"/>
              </a:rPr>
            </a:br>
            <a:endParaRPr lang="ru-RU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357694"/>
            <a:ext cx="6357982" cy="221457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1800" b="1" dirty="0" smtClean="0">
                <a:solidFill>
                  <a:schemeClr val="bg1"/>
                </a:solidFill>
              </a:rPr>
              <a:t>Учитель-дефектолог : Морозова О.Г</a:t>
            </a:r>
            <a:endParaRPr lang="ru-RU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0"/>
            <a:ext cx="8643998" cy="6286520"/>
          </a:xfrm>
        </p:spPr>
        <p:txBody>
          <a:bodyPr>
            <a:normAutofit fontScale="92500"/>
          </a:bodyPr>
          <a:lstStyle/>
          <a:p>
            <a:r>
              <a:rPr lang="ru-RU" sz="3500" b="1" dirty="0" smtClean="0">
                <a:solidFill>
                  <a:schemeClr val="bg1"/>
                </a:solidFill>
              </a:rPr>
              <a:t>С детьми оговариваются следующие положения:</a:t>
            </a:r>
          </a:p>
          <a:p>
            <a:r>
              <a:rPr lang="ru-RU" sz="3500" dirty="0" smtClean="0">
                <a:solidFill>
                  <a:schemeClr val="bg1"/>
                </a:solidFill>
              </a:rPr>
              <a:t>• кто будет главным героем;</a:t>
            </a:r>
          </a:p>
          <a:p>
            <a:r>
              <a:rPr lang="ru-RU" sz="3500" dirty="0" smtClean="0">
                <a:solidFill>
                  <a:schemeClr val="bg1"/>
                </a:solidFill>
              </a:rPr>
              <a:t>• кто будет мешать герою;</a:t>
            </a:r>
          </a:p>
          <a:p>
            <a:r>
              <a:rPr lang="ru-RU" sz="3500" dirty="0" smtClean="0">
                <a:solidFill>
                  <a:schemeClr val="bg1"/>
                </a:solidFill>
              </a:rPr>
              <a:t>• кто будет помогать решать ему трудную задачу </a:t>
            </a:r>
            <a:r>
              <a:rPr lang="ru-RU" sz="3500" i="1" dirty="0" smtClean="0">
                <a:solidFill>
                  <a:schemeClr val="bg1"/>
                </a:solidFill>
              </a:rPr>
              <a:t>(волшебные помощники, другие герои)</a:t>
            </a:r>
            <a:r>
              <a:rPr lang="ru-RU" sz="3500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sz="3500" dirty="0" smtClean="0">
                <a:solidFill>
                  <a:schemeClr val="bg1"/>
                </a:solidFill>
              </a:rPr>
              <a:t>• придумать название к сказке;</a:t>
            </a:r>
          </a:p>
          <a:p>
            <a:r>
              <a:rPr lang="ru-RU" sz="3500" dirty="0" smtClean="0">
                <a:solidFill>
                  <a:schemeClr val="bg1"/>
                </a:solidFill>
              </a:rPr>
              <a:t>• какие зачины и концовки будут использованы;</a:t>
            </a:r>
          </a:p>
          <a:p>
            <a:r>
              <a:rPr lang="ru-RU" sz="3500" dirty="0" smtClean="0">
                <a:solidFill>
                  <a:schemeClr val="bg1"/>
                </a:solidFill>
              </a:rPr>
              <a:t>• придумывание сказочных слов и выражений.</a:t>
            </a:r>
          </a:p>
          <a:p>
            <a:endParaRPr lang="ru-RU" sz="3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086600" cy="890574"/>
          </a:xfrm>
        </p:spPr>
        <p:txBody>
          <a:bodyPr/>
          <a:lstStyle/>
          <a:p>
            <a:r>
              <a:rPr lang="ru-RU" sz="3600" i="1" dirty="0" smtClean="0">
                <a:solidFill>
                  <a:schemeClr val="bg1"/>
                </a:solidFill>
                <a:effectLst/>
                <a:latin typeface="+mn-lt"/>
              </a:rPr>
              <a:t>Результат:</a:t>
            </a:r>
            <a:endParaRPr lang="ru-RU" sz="3600" i="1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785926"/>
            <a:ext cx="8729674" cy="4143404"/>
          </a:xfrm>
        </p:spPr>
        <p:txBody>
          <a:bodyPr>
            <a:normAutofit fontScale="85000" lnSpcReduction="20000"/>
          </a:bodyPr>
          <a:lstStyle/>
          <a:p>
            <a:r>
              <a:rPr lang="ru-RU" sz="4100" dirty="0" smtClean="0">
                <a:solidFill>
                  <a:schemeClr val="bg1"/>
                </a:solidFill>
              </a:rPr>
              <a:t>– запоминать последовательность событий;</a:t>
            </a:r>
          </a:p>
          <a:p>
            <a:r>
              <a:rPr lang="ru-RU" sz="4100" dirty="0" smtClean="0">
                <a:solidFill>
                  <a:schemeClr val="bg1"/>
                </a:solidFill>
              </a:rPr>
              <a:t>– выделять основное содержание сказки;</a:t>
            </a:r>
          </a:p>
          <a:p>
            <a:r>
              <a:rPr lang="ru-RU" sz="4100" dirty="0" smtClean="0">
                <a:solidFill>
                  <a:schemeClr val="bg1"/>
                </a:solidFill>
              </a:rPr>
              <a:t>– выстраивать схему содержания, опираясь на карты </a:t>
            </a:r>
            <a:r>
              <a:rPr lang="ru-RU" sz="4100" dirty="0" err="1" smtClean="0">
                <a:solidFill>
                  <a:schemeClr val="bg1"/>
                </a:solidFill>
              </a:rPr>
              <a:t>Проппа</a:t>
            </a:r>
            <a:r>
              <a:rPr lang="ru-RU" sz="4100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sz="4100" dirty="0" smtClean="0">
                <a:solidFill>
                  <a:schemeClr val="bg1"/>
                </a:solidFill>
              </a:rPr>
              <a:t>– пересказывать знакомые и сочинять новые сказки;</a:t>
            </a:r>
          </a:p>
          <a:p>
            <a:r>
              <a:rPr lang="ru-RU" sz="4100" dirty="0" smtClean="0">
                <a:solidFill>
                  <a:schemeClr val="bg1"/>
                </a:solidFill>
              </a:rPr>
              <a:t>– чувствовать красоту и образность родного языка.</a:t>
            </a:r>
          </a:p>
          <a:p>
            <a:endParaRPr lang="ru-RU" sz="28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071678"/>
            <a:ext cx="7086600" cy="18288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+mn-lt"/>
              </a:rPr>
              <a:t>   Спасибо 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за внимание!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686800" cy="928694"/>
          </a:xfrm>
        </p:spPr>
        <p:txBody>
          <a:bodyPr/>
          <a:lstStyle/>
          <a:p>
            <a:r>
              <a:rPr lang="ru-RU" dirty="0" smtClean="0"/>
              <a:t>              </a:t>
            </a:r>
            <a:r>
              <a:rPr lang="ru-RU" dirty="0" err="1" smtClean="0"/>
              <a:t>В.Я.Пропп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0"/>
            <a:ext cx="8429684" cy="6643710"/>
          </a:xfrm>
        </p:spPr>
        <p:txBody>
          <a:bodyPr>
            <a:noAutofit/>
          </a:bodyPr>
          <a:lstStyle/>
          <a:p>
            <a:pPr algn="just"/>
            <a:r>
              <a:rPr lang="ru-RU" sz="4800" b="1" i="1" dirty="0" smtClean="0">
                <a:solidFill>
                  <a:schemeClr val="bg1"/>
                </a:solidFill>
              </a:rPr>
              <a:t>            </a:t>
            </a:r>
          </a:p>
          <a:p>
            <a:pPr algn="just"/>
            <a:r>
              <a:rPr lang="ru-RU" sz="4800" b="1" i="1" dirty="0" smtClean="0">
                <a:solidFill>
                  <a:schemeClr val="bg1"/>
                </a:solidFill>
              </a:rPr>
              <a:t>  В.Я. </a:t>
            </a:r>
            <a:r>
              <a:rPr lang="ru-RU" sz="4800" b="1" i="1" dirty="0" err="1" smtClean="0">
                <a:solidFill>
                  <a:schemeClr val="bg1"/>
                </a:solidFill>
              </a:rPr>
              <a:t>Пропп</a:t>
            </a:r>
            <a:endParaRPr lang="ru-RU" sz="4800" b="1" i="1" dirty="0" smtClean="0">
              <a:solidFill>
                <a:schemeClr val="bg1"/>
              </a:solidFill>
            </a:endParaRPr>
          </a:p>
          <a:p>
            <a:pPr algn="just"/>
            <a:r>
              <a:rPr lang="ru-RU" sz="3200" dirty="0" smtClean="0">
                <a:solidFill>
                  <a:schemeClr val="bg1"/>
                </a:solidFill>
              </a:rPr>
              <a:t>   Советский </a:t>
            </a:r>
            <a:r>
              <a:rPr lang="ru-RU" sz="3200" dirty="0" smtClean="0">
                <a:solidFill>
                  <a:schemeClr val="bg1"/>
                </a:solidFill>
              </a:rPr>
              <a:t>фольклорист, профессор. Получил мировое признание. Тщательно изучив и проанализировав сказки народов мира обнаружил, что сказка строится из набора сказочных ситуаций. Такие ситуации –это кубики, из которых можно собрать любую сказку. Этих сказочных ситуаций- 31, впоследствии их сократили до 28.</a:t>
            </a:r>
          </a:p>
          <a:p>
            <a:pPr algn="just"/>
            <a:endParaRPr lang="ru-RU" sz="3200" dirty="0" smtClean="0">
              <a:solidFill>
                <a:schemeClr val="bg1"/>
              </a:solidFill>
            </a:endParaRPr>
          </a:p>
          <a:p>
            <a:pPr algn="just"/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26064"/>
          </a:xfrm>
        </p:spPr>
        <p:txBody>
          <a:bodyPr>
            <a:normAutofit/>
          </a:bodyPr>
          <a:lstStyle/>
          <a:p>
            <a:pPr algn="just"/>
            <a:r>
              <a:rPr lang="ru-RU" sz="3200" b="0" dirty="0" smtClean="0">
                <a:solidFill>
                  <a:schemeClr val="bg1"/>
                </a:solidFill>
                <a:latin typeface="+mn-lt"/>
              </a:rPr>
              <a:t>   </a:t>
            </a:r>
            <a:r>
              <a:rPr lang="ru-RU" sz="3200" b="0" dirty="0" smtClean="0">
                <a:solidFill>
                  <a:schemeClr val="bg1"/>
                </a:solidFill>
                <a:effectLst/>
                <a:latin typeface="+mn-lt"/>
              </a:rPr>
              <a:t>Методика заключается в пересказе сказок и построении своих сказок, с использованием символических картинок. Формирует у детей умение продумывать замысел, выбирать тему, сюжет. Карты </a:t>
            </a:r>
            <a:r>
              <a:rPr lang="ru-RU" sz="3200" b="0" dirty="0" err="1" smtClean="0">
                <a:solidFill>
                  <a:schemeClr val="bg1"/>
                </a:solidFill>
                <a:effectLst/>
                <a:latin typeface="+mn-lt"/>
              </a:rPr>
              <a:t>Проппа</a:t>
            </a:r>
            <a:r>
              <a:rPr lang="ru-RU" sz="3200" b="0" dirty="0" smtClean="0">
                <a:solidFill>
                  <a:schemeClr val="bg1"/>
                </a:solidFill>
                <a:effectLst/>
                <a:latin typeface="+mn-lt"/>
              </a:rPr>
              <a:t> развивают внимание, фантазию, позволяют детям удерживать в  памяти большое количество информации, обогащают эмоциональную сферу, активизируют связную речь.</a:t>
            </a:r>
            <a:endParaRPr lang="ru-RU" sz="3200" b="0" dirty="0"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329642" cy="676260"/>
          </a:xfrm>
        </p:spPr>
        <p:txBody>
          <a:bodyPr/>
          <a:lstStyle/>
          <a:p>
            <a:r>
              <a:rPr lang="ru-RU" sz="3600" i="1" dirty="0" smtClean="0">
                <a:solidFill>
                  <a:schemeClr val="bg1"/>
                </a:solidFill>
                <a:effectLst/>
                <a:latin typeface="+mn-lt"/>
              </a:rPr>
              <a:t>Этапы работы с картами </a:t>
            </a:r>
            <a:r>
              <a:rPr lang="ru-RU" sz="3600" i="1" dirty="0" err="1" smtClean="0">
                <a:solidFill>
                  <a:schemeClr val="bg1"/>
                </a:solidFill>
                <a:effectLst/>
                <a:latin typeface="+mn-lt"/>
              </a:rPr>
              <a:t>Проппа</a:t>
            </a:r>
            <a:endParaRPr lang="ru-RU" sz="3600" i="1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643050"/>
            <a:ext cx="8401080" cy="457203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1.Изготовление  карт . Они могут быть красочными или схематическими.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Важно, чтобы картинки  были понятны детям.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2. Знакомство детей с картами-опорами, читая сначала маленькие тексты и сопровождая картами </a:t>
            </a:r>
            <a:r>
              <a:rPr lang="ru-RU" sz="2800" dirty="0" err="1" smtClean="0">
                <a:solidFill>
                  <a:schemeClr val="bg1"/>
                </a:solidFill>
              </a:rPr>
              <a:t>Проппа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3.Перессказываем с опорой на карты </a:t>
            </a:r>
            <a:r>
              <a:rPr lang="ru-RU" sz="2800" dirty="0" err="1" smtClean="0">
                <a:solidFill>
                  <a:schemeClr val="bg1"/>
                </a:solidFill>
              </a:rPr>
              <a:t>Проппа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4.Пробуем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сочинять простые сказки, используя 5-8 картинок.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llo_html_75d6aa2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793819" cy="2643206"/>
          </a:xfrm>
          <a:prstGeom prst="rect">
            <a:avLst/>
          </a:prstGeom>
          <a:noFill/>
        </p:spPr>
      </p:pic>
      <p:pic>
        <p:nvPicPr>
          <p:cNvPr id="4098" name="Picture 2" descr="hello_html_4b8904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214289"/>
            <a:ext cx="1714512" cy="2643207"/>
          </a:xfrm>
          <a:prstGeom prst="rect">
            <a:avLst/>
          </a:prstGeom>
          <a:noFill/>
        </p:spPr>
      </p:pic>
      <p:pic>
        <p:nvPicPr>
          <p:cNvPr id="4100" name="Picture 4" descr="hello_html_m5a1d33a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214290"/>
            <a:ext cx="1714512" cy="2643206"/>
          </a:xfrm>
          <a:prstGeom prst="rect">
            <a:avLst/>
          </a:prstGeom>
          <a:noFill/>
        </p:spPr>
      </p:pic>
      <p:pic>
        <p:nvPicPr>
          <p:cNvPr id="4102" name="Picture 6" descr="hello_html_m2d3bb26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214290"/>
            <a:ext cx="1652200" cy="2571768"/>
          </a:xfrm>
          <a:prstGeom prst="rect">
            <a:avLst/>
          </a:prstGeom>
          <a:noFill/>
        </p:spPr>
      </p:pic>
      <p:pic>
        <p:nvPicPr>
          <p:cNvPr id="4104" name="Picture 8" descr="hello_html_380053e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3786190"/>
            <a:ext cx="1746611" cy="2643206"/>
          </a:xfrm>
          <a:prstGeom prst="rect">
            <a:avLst/>
          </a:prstGeom>
          <a:noFill/>
        </p:spPr>
      </p:pic>
      <p:pic>
        <p:nvPicPr>
          <p:cNvPr id="4106" name="Picture 10" descr="hello_html_mcd9ee2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0298" y="3786190"/>
            <a:ext cx="1643074" cy="2643206"/>
          </a:xfrm>
          <a:prstGeom prst="rect">
            <a:avLst/>
          </a:prstGeom>
          <a:noFill/>
        </p:spPr>
      </p:pic>
      <p:pic>
        <p:nvPicPr>
          <p:cNvPr id="4108" name="Picture 12" descr="hello_html_dc0835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29190" y="3714752"/>
            <a:ext cx="1714512" cy="2716564"/>
          </a:xfrm>
          <a:prstGeom prst="rect">
            <a:avLst/>
          </a:prstGeom>
          <a:noFill/>
        </p:spPr>
      </p:pic>
      <p:pic>
        <p:nvPicPr>
          <p:cNvPr id="4110" name="Picture 14" descr="hello_html_m578626ab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43768" y="3714752"/>
            <a:ext cx="1617573" cy="27146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hello_html_m1cedc1d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1746612" cy="2643206"/>
          </a:xfrm>
        </p:spPr>
      </p:pic>
      <p:pic>
        <p:nvPicPr>
          <p:cNvPr id="7" name="Рисунок 6" descr="hello_html_m48894be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214290"/>
            <a:ext cx="1785950" cy="2643206"/>
          </a:xfrm>
          <a:prstGeom prst="rect">
            <a:avLst/>
          </a:prstGeom>
        </p:spPr>
      </p:pic>
      <p:pic>
        <p:nvPicPr>
          <p:cNvPr id="8" name="Рисунок 7" descr="hello_html_cace22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214290"/>
            <a:ext cx="1699407" cy="2643206"/>
          </a:xfrm>
          <a:prstGeom prst="rect">
            <a:avLst/>
          </a:prstGeom>
        </p:spPr>
      </p:pic>
      <p:pic>
        <p:nvPicPr>
          <p:cNvPr id="9" name="Рисунок 8" descr="hello_html_34ab33d7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29454" y="214290"/>
            <a:ext cx="1714512" cy="2643206"/>
          </a:xfrm>
          <a:prstGeom prst="rect">
            <a:avLst/>
          </a:prstGeom>
        </p:spPr>
      </p:pic>
      <p:pic>
        <p:nvPicPr>
          <p:cNvPr id="10" name="Рисунок 9" descr="hello_html_2df4764c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720" y="3714752"/>
            <a:ext cx="1793818" cy="2714644"/>
          </a:xfrm>
          <a:prstGeom prst="rect">
            <a:avLst/>
          </a:prstGeom>
        </p:spPr>
      </p:pic>
      <p:pic>
        <p:nvPicPr>
          <p:cNvPr id="11" name="Рисунок 10" descr="hello_html_m3d21bdc0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71736" y="3714752"/>
            <a:ext cx="1793818" cy="2714644"/>
          </a:xfrm>
          <a:prstGeom prst="rect">
            <a:avLst/>
          </a:prstGeom>
        </p:spPr>
      </p:pic>
      <p:pic>
        <p:nvPicPr>
          <p:cNvPr id="12" name="Рисунок 11" descr="hello_html_m1769c304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86314" y="3714752"/>
            <a:ext cx="1785950" cy="2714644"/>
          </a:xfrm>
          <a:prstGeom prst="rect">
            <a:avLst/>
          </a:prstGeom>
        </p:spPr>
      </p:pic>
      <p:pic>
        <p:nvPicPr>
          <p:cNvPr id="13" name="Рисунок 12" descr="hello_html_625b220a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00892" y="3714752"/>
            <a:ext cx="1785950" cy="27146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ello_html_346215e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14289"/>
            <a:ext cx="1785950" cy="2702737"/>
          </a:xfrm>
        </p:spPr>
      </p:pic>
      <p:pic>
        <p:nvPicPr>
          <p:cNvPr id="5" name="Рисунок 4" descr="hello_html_4607f5b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214290"/>
            <a:ext cx="1793818" cy="2714644"/>
          </a:xfrm>
          <a:prstGeom prst="rect">
            <a:avLst/>
          </a:prstGeom>
        </p:spPr>
      </p:pic>
      <p:pic>
        <p:nvPicPr>
          <p:cNvPr id="6" name="Рисунок 5" descr="hello_html_61d9dc3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214290"/>
            <a:ext cx="1793818" cy="2714644"/>
          </a:xfrm>
          <a:prstGeom prst="rect">
            <a:avLst/>
          </a:prstGeom>
        </p:spPr>
      </p:pic>
      <p:pic>
        <p:nvPicPr>
          <p:cNvPr id="7" name="Рисунок 6" descr="hello_html_6bd3225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29454" y="214290"/>
            <a:ext cx="1785950" cy="2702737"/>
          </a:xfrm>
          <a:prstGeom prst="rect">
            <a:avLst/>
          </a:prstGeom>
        </p:spPr>
      </p:pic>
      <p:pic>
        <p:nvPicPr>
          <p:cNvPr id="8" name="Рисунок 7" descr="hello_html_10ea64f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282" y="3571876"/>
            <a:ext cx="1793818" cy="2714644"/>
          </a:xfrm>
          <a:prstGeom prst="rect">
            <a:avLst/>
          </a:prstGeom>
        </p:spPr>
      </p:pic>
      <p:pic>
        <p:nvPicPr>
          <p:cNvPr id="9" name="Рисунок 8" descr="hello_html_5e6955f7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57422" y="3571876"/>
            <a:ext cx="1785950" cy="2714644"/>
          </a:xfrm>
          <a:prstGeom prst="rect">
            <a:avLst/>
          </a:prstGeom>
        </p:spPr>
      </p:pic>
      <p:pic>
        <p:nvPicPr>
          <p:cNvPr id="10" name="Рисунок 9" descr="hello_html_2b801370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72000" y="3571877"/>
            <a:ext cx="1857388" cy="2666064"/>
          </a:xfrm>
          <a:prstGeom prst="rect">
            <a:avLst/>
          </a:prstGeom>
        </p:spPr>
      </p:pic>
      <p:pic>
        <p:nvPicPr>
          <p:cNvPr id="11" name="Рисунок 10" descr="hello_html_13f4acb1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00892" y="3571876"/>
            <a:ext cx="1785950" cy="27027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hello_html_10b552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285729"/>
            <a:ext cx="2428892" cy="2857520"/>
          </a:xfrm>
        </p:spPr>
      </p:pic>
      <p:pic>
        <p:nvPicPr>
          <p:cNvPr id="7" name="Рисунок 6" descr="hello_html_m2a96d3a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85728"/>
            <a:ext cx="2500330" cy="2928958"/>
          </a:xfrm>
          <a:prstGeom prst="rect">
            <a:avLst/>
          </a:prstGeom>
        </p:spPr>
      </p:pic>
      <p:pic>
        <p:nvPicPr>
          <p:cNvPr id="8" name="Рисунок 7" descr="hello_html_5d5ef05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3786190"/>
            <a:ext cx="2357454" cy="2857520"/>
          </a:xfrm>
          <a:prstGeom prst="rect">
            <a:avLst/>
          </a:prstGeom>
        </p:spPr>
      </p:pic>
      <p:pic>
        <p:nvPicPr>
          <p:cNvPr id="9" name="Рисунок 8" descr="hello_html_1ed6f78b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14942" y="3786190"/>
            <a:ext cx="2428892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714380"/>
          </a:xfrm>
        </p:spPr>
        <p:txBody>
          <a:bodyPr/>
          <a:lstStyle/>
          <a:p>
            <a:r>
              <a:rPr lang="ru-RU" sz="3600" dirty="0" smtClean="0">
                <a:solidFill>
                  <a:schemeClr val="bg1"/>
                </a:solidFill>
                <a:latin typeface="+mn-lt"/>
              </a:rPr>
              <a:t>Подготовительная работа</a:t>
            </a:r>
            <a:endParaRPr lang="ru-RU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928670"/>
            <a:ext cx="8329642" cy="521497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Играем с детьми в игры, которые помогут освоить </a:t>
            </a:r>
            <a:r>
              <a:rPr lang="ru-RU" sz="2400" b="1" dirty="0" smtClean="0">
                <a:solidFill>
                  <a:schemeClr val="bg1"/>
                </a:solidFill>
              </a:rPr>
              <a:t>карты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400" i="1" dirty="0" smtClean="0">
                <a:solidFill>
                  <a:schemeClr val="bg1"/>
                </a:solidFill>
              </a:rPr>
              <a:t>1</a:t>
            </a:r>
            <a:r>
              <a:rPr lang="ru-RU" sz="2400" b="1" i="1" dirty="0" smtClean="0">
                <a:solidFill>
                  <a:schemeClr val="bg1"/>
                </a:solidFill>
              </a:rPr>
              <a:t>.«Волшебные имена»</a:t>
            </a:r>
            <a:r>
              <a:rPr lang="ru-RU" sz="2400" b="1" dirty="0" smtClean="0">
                <a:solidFill>
                  <a:schemeClr val="bg1"/>
                </a:solidFill>
              </a:rPr>
              <a:t>- </a:t>
            </a:r>
            <a:r>
              <a:rPr lang="ru-RU" sz="2400" dirty="0" smtClean="0">
                <a:solidFill>
                  <a:schemeClr val="bg1"/>
                </a:solidFill>
              </a:rPr>
              <a:t>перечисляем с детьми всех волшебных героев и стараемся понять,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почему их так зовут. Почему Золушку назвали Золушкой, а Кощея Бессмертного именно Кощеем Бессмертным.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2.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</a:rPr>
              <a:t>«Что в дороге пригодится?»</a:t>
            </a:r>
            <a:r>
              <a:rPr lang="ru-RU" sz="2400" dirty="0" smtClean="0">
                <a:solidFill>
                  <a:schemeClr val="bg1"/>
                </a:solidFill>
              </a:rPr>
              <a:t>- вспоминаем с детьми различные волшебные вещи из разных сказок.</a:t>
            </a:r>
          </a:p>
          <a:p>
            <a:r>
              <a:rPr lang="ru-RU" sz="2400" i="1" dirty="0" smtClean="0">
                <a:solidFill>
                  <a:schemeClr val="bg1"/>
                </a:solidFill>
              </a:rPr>
              <a:t>(Скатерть- самобранка, волшебное кольцо, клубочек, волшебная палочка.)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3.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Игра </a:t>
            </a:r>
            <a:r>
              <a:rPr lang="ru-RU" sz="2400" b="1" i="1" dirty="0" smtClean="0">
                <a:solidFill>
                  <a:schemeClr val="bg1"/>
                </a:solidFill>
              </a:rPr>
              <a:t>« Примени символ к сказке»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246</TotalTime>
  <Words>232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     «Карты Проппа,  как средство речевого развития детей». </vt:lpstr>
      <vt:lpstr>              В.Я.Пропп  </vt:lpstr>
      <vt:lpstr>   Методика заключается в пересказе сказок и построении своих сказок, с использованием символических картинок. Формирует у детей умение продумывать замысел, выбирать тему, сюжет. Карты Проппа развивают внимание, фантазию, позволяют детям удерживать в  памяти большое количество информации, обогащают эмоциональную сферу, активизируют связную речь.</vt:lpstr>
      <vt:lpstr>Этапы работы с картами Проппа</vt:lpstr>
      <vt:lpstr>Слайд 5</vt:lpstr>
      <vt:lpstr>Слайд 6</vt:lpstr>
      <vt:lpstr>Слайд 7</vt:lpstr>
      <vt:lpstr>Слайд 8</vt:lpstr>
      <vt:lpstr>Подготовительная работа</vt:lpstr>
      <vt:lpstr> </vt:lpstr>
      <vt:lpstr>Результат:</vt:lpstr>
      <vt:lpstr>   Спасибо за внимание!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29</cp:revision>
  <dcterms:created xsi:type="dcterms:W3CDTF">2021-11-16T05:30:37Z</dcterms:created>
  <dcterms:modified xsi:type="dcterms:W3CDTF">2021-11-21T13:55:44Z</dcterms:modified>
</cp:coreProperties>
</file>